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506" r:id="rId2"/>
    <p:sldId id="459" r:id="rId3"/>
    <p:sldId id="501" r:id="rId4"/>
    <p:sldId id="515" r:id="rId5"/>
    <p:sldId id="516" r:id="rId6"/>
    <p:sldId id="554" r:id="rId7"/>
    <p:sldId id="552" r:id="rId8"/>
    <p:sldId id="556" r:id="rId9"/>
    <p:sldId id="553" r:id="rId10"/>
    <p:sldId id="557"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16" autoAdjust="0"/>
    <p:restoredTop sz="91311" autoAdjust="0"/>
  </p:normalViewPr>
  <p:slideViewPr>
    <p:cSldViewPr>
      <p:cViewPr varScale="1">
        <p:scale>
          <a:sx n="161" d="100"/>
          <a:sy n="161" d="100"/>
        </p:scale>
        <p:origin x="208" y="148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6/15/17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043197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762109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735945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Revelation so far:</a:t>
            </a:r>
          </a:p>
        </p:txBody>
      </p:sp>
      <p:sp>
        <p:nvSpPr>
          <p:cNvPr id="15" name="TextBox 14"/>
          <p:cNvSpPr txBox="1"/>
          <p:nvPr/>
        </p:nvSpPr>
        <p:spPr>
          <a:xfrm>
            <a:off x="0" y="265212"/>
            <a:ext cx="9114773" cy="1785104"/>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Jesus walking among the 7 churches</a:t>
            </a:r>
          </a:p>
          <a:p>
            <a:pPr marL="342900" indent="-342900">
              <a:buFont typeface="Arial" charset="0"/>
              <a:buChar char="•"/>
            </a:pPr>
            <a:r>
              <a:rPr lang="en-US" sz="2200" spc="120" dirty="0" smtClean="0">
                <a:solidFill>
                  <a:schemeClr val="bg1"/>
                </a:solidFill>
                <a:latin typeface="Times New Roman"/>
                <a:cs typeface="Times New Roman"/>
              </a:rPr>
              <a:t>7 letters to 7 churches</a:t>
            </a:r>
          </a:p>
          <a:p>
            <a:pPr marL="342900" indent="-342900">
              <a:buFont typeface="Arial" charset="0"/>
              <a:buChar char="•"/>
            </a:pPr>
            <a:r>
              <a:rPr lang="en-US" sz="2200" spc="120" dirty="0" smtClean="0">
                <a:solidFill>
                  <a:schemeClr val="bg1"/>
                </a:solidFill>
                <a:latin typeface="Times New Roman"/>
                <a:cs typeface="Times New Roman"/>
              </a:rPr>
              <a:t>The throne room of Heaven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Jesus is worthy</a:t>
            </a:r>
          </a:p>
          <a:p>
            <a:pPr marL="342900" indent="-342900">
              <a:buFont typeface="Arial" charset="0"/>
              <a:buChar char="•"/>
            </a:pPr>
            <a:r>
              <a:rPr lang="en-US" sz="2200" b="1" spc="120" dirty="0" smtClean="0">
                <a:solidFill>
                  <a:schemeClr val="bg1"/>
                </a:solidFill>
                <a:latin typeface="Times New Roman"/>
                <a:cs typeface="Times New Roman"/>
              </a:rPr>
              <a:t>The </a:t>
            </a:r>
            <a:r>
              <a:rPr lang="en-US" sz="2200" b="1" u="sng" spc="120" dirty="0" smtClean="0">
                <a:solidFill>
                  <a:schemeClr val="bg1"/>
                </a:solidFill>
                <a:latin typeface="Times New Roman"/>
                <a:cs typeface="Times New Roman"/>
              </a:rPr>
              <a:t>7 seals</a:t>
            </a:r>
            <a:endParaRPr lang="en-US" sz="2200" spc="120" dirty="0" smtClean="0">
              <a:solidFill>
                <a:schemeClr val="bg1"/>
              </a:solidFill>
              <a:latin typeface="Times New Roman"/>
              <a:cs typeface="Times New Roman"/>
            </a:endParaRPr>
          </a:p>
          <a:p>
            <a:pPr marL="342900" indent="-342900">
              <a:buFont typeface="Arial" charset="0"/>
              <a:buChar char="•"/>
            </a:pPr>
            <a:r>
              <a:rPr lang="en-US" sz="2200" b="1" spc="120" dirty="0">
                <a:solidFill>
                  <a:schemeClr val="bg1"/>
                </a:solidFill>
                <a:latin typeface="Times New Roman"/>
                <a:cs typeface="Times New Roman"/>
              </a:rPr>
              <a:t>The </a:t>
            </a:r>
            <a:r>
              <a:rPr lang="en-US" sz="2200" b="1" u="sng" spc="120" dirty="0">
                <a:solidFill>
                  <a:schemeClr val="bg1"/>
                </a:solidFill>
                <a:latin typeface="Times New Roman"/>
                <a:cs typeface="Times New Roman"/>
              </a:rPr>
              <a:t>7 </a:t>
            </a:r>
            <a:r>
              <a:rPr lang="en-US" sz="2200" b="1" u="sng" spc="120" dirty="0" smtClean="0">
                <a:solidFill>
                  <a:schemeClr val="bg1"/>
                </a:solidFill>
                <a:latin typeface="Times New Roman"/>
                <a:cs typeface="Times New Roman"/>
              </a:rPr>
              <a:t>trumpets</a:t>
            </a:r>
            <a:r>
              <a:rPr lang="en-US" sz="2200" spc="120" dirty="0" smtClean="0">
                <a:solidFill>
                  <a:schemeClr val="bg1"/>
                </a:solidFill>
                <a:latin typeface="Times New Roman"/>
                <a:cs typeface="Times New Roman"/>
              </a:rPr>
              <a:t>    Trumpets 5, 6 &amp; 7 = the 3 woes</a:t>
            </a:r>
          </a:p>
        </p:txBody>
      </p:sp>
      <p:sp>
        <p:nvSpPr>
          <p:cNvPr id="2" name="TextBox 1"/>
          <p:cNvSpPr txBox="1"/>
          <p:nvPr/>
        </p:nvSpPr>
        <p:spPr>
          <a:xfrm>
            <a:off x="92890" y="2057234"/>
            <a:ext cx="8928992" cy="3600986"/>
          </a:xfrm>
          <a:prstGeom prst="rect">
            <a:avLst/>
          </a:prstGeom>
          <a:noFill/>
          <a:ln w="19050">
            <a:solidFill>
              <a:schemeClr val="bg1"/>
            </a:solidFill>
          </a:ln>
        </p:spPr>
        <p:txBody>
          <a:bodyPr wrap="square" rtlCol="0">
            <a:spAutoFit/>
          </a:bodyPr>
          <a:lstStyle/>
          <a:p>
            <a:pPr algn="ctr"/>
            <a:r>
              <a:rPr lang="en-US" sz="2400" dirty="0" smtClean="0">
                <a:solidFill>
                  <a:srgbClr val="FFFF00"/>
                </a:solidFill>
              </a:rPr>
              <a:t>The Revelation is not a ‘start to finish’ sequence of events.</a:t>
            </a:r>
          </a:p>
          <a:p>
            <a:pPr algn="ctr"/>
            <a:r>
              <a:rPr lang="en-US" sz="2400" dirty="0" smtClean="0">
                <a:solidFill>
                  <a:srgbClr val="FFFF00"/>
                </a:solidFill>
              </a:rPr>
              <a:t>Describes the same event, several times,</a:t>
            </a:r>
          </a:p>
          <a:p>
            <a:pPr algn="ctr"/>
            <a:r>
              <a:rPr lang="en-US" sz="2400" dirty="0" smtClean="0">
                <a:solidFill>
                  <a:srgbClr val="FFFF00"/>
                </a:solidFill>
              </a:rPr>
              <a:t>from a different perspective.</a:t>
            </a:r>
          </a:p>
          <a:p>
            <a:pPr marL="847725" indent="-309563">
              <a:buFont typeface="Arial" charset="0"/>
              <a:buChar char="•"/>
            </a:pPr>
            <a:r>
              <a:rPr lang="en-US" sz="2400" spc="120" dirty="0">
                <a:solidFill>
                  <a:schemeClr val="bg1"/>
                </a:solidFill>
                <a:latin typeface="Times New Roman"/>
                <a:cs typeface="Times New Roman"/>
              </a:rPr>
              <a:t>7 seals </a:t>
            </a:r>
            <a:r>
              <a:rPr lang="mr-IN" sz="2400" spc="120" dirty="0">
                <a:solidFill>
                  <a:schemeClr val="bg1"/>
                </a:solidFill>
                <a:latin typeface="Times New Roman"/>
                <a:cs typeface="Times New Roman"/>
              </a:rPr>
              <a:t>–</a:t>
            </a:r>
            <a:r>
              <a:rPr lang="en-US" sz="2400" spc="120" dirty="0">
                <a:solidFill>
                  <a:schemeClr val="bg1"/>
                </a:solidFill>
                <a:latin typeface="Times New Roman"/>
                <a:cs typeface="Times New Roman"/>
              </a:rPr>
              <a:t> Overview </a:t>
            </a:r>
            <a:r>
              <a:rPr lang="en-US" sz="2400" spc="120" dirty="0" smtClean="0">
                <a:solidFill>
                  <a:schemeClr val="bg1"/>
                </a:solidFill>
                <a:latin typeface="Times New Roman"/>
                <a:cs typeface="Times New Roman"/>
              </a:rPr>
              <a:t>of what is to come in the Revelation</a:t>
            </a:r>
            <a:endParaRPr lang="en-US" sz="2400" spc="120" dirty="0">
              <a:solidFill>
                <a:schemeClr val="bg1"/>
              </a:solidFill>
              <a:latin typeface="Times New Roman"/>
              <a:cs typeface="Times New Roman"/>
            </a:endParaRPr>
          </a:p>
          <a:p>
            <a:pPr marL="847725" indent="-309563">
              <a:buFont typeface="Arial" charset="0"/>
              <a:buChar char="•"/>
            </a:pPr>
            <a:r>
              <a:rPr lang="en-US" sz="2400" spc="120" dirty="0">
                <a:solidFill>
                  <a:schemeClr val="bg1"/>
                </a:solidFill>
                <a:latin typeface="Times New Roman"/>
                <a:cs typeface="Times New Roman"/>
              </a:rPr>
              <a:t>7 trumpets </a:t>
            </a:r>
            <a:r>
              <a:rPr lang="mr-IN" sz="2400" spc="120" dirty="0">
                <a:solidFill>
                  <a:schemeClr val="bg1"/>
                </a:solidFill>
                <a:latin typeface="Times New Roman"/>
                <a:cs typeface="Times New Roman"/>
              </a:rPr>
              <a:t>–</a:t>
            </a:r>
            <a:r>
              <a:rPr lang="en-US" sz="2400" spc="120" dirty="0">
                <a:solidFill>
                  <a:schemeClr val="bg1"/>
                </a:solidFill>
                <a:latin typeface="Times New Roman"/>
                <a:cs typeface="Times New Roman"/>
              </a:rPr>
              <a:t> focuses on the impact on the ungodly</a:t>
            </a:r>
          </a:p>
          <a:p>
            <a:pPr marL="847725" indent="-309563">
              <a:buFont typeface="Arial" charset="0"/>
              <a:buChar char="•"/>
            </a:pPr>
            <a:r>
              <a:rPr lang="en-US" sz="2400" spc="120" dirty="0">
                <a:solidFill>
                  <a:schemeClr val="bg1"/>
                </a:solidFill>
                <a:latin typeface="Times New Roman"/>
                <a:cs typeface="Times New Roman"/>
              </a:rPr>
              <a:t>Interlude between trumpets 6 &amp; 7 </a:t>
            </a:r>
            <a:r>
              <a:rPr lang="mr-IN" sz="2400" spc="120" dirty="0">
                <a:solidFill>
                  <a:schemeClr val="bg1"/>
                </a:solidFill>
                <a:latin typeface="Times New Roman"/>
                <a:cs typeface="Times New Roman"/>
              </a:rPr>
              <a:t>–</a:t>
            </a:r>
            <a:r>
              <a:rPr lang="en-US" sz="2400" spc="120" dirty="0">
                <a:solidFill>
                  <a:schemeClr val="bg1"/>
                </a:solidFill>
                <a:latin typeface="Times New Roman"/>
                <a:cs typeface="Times New Roman"/>
              </a:rPr>
              <a:t> What are Christians doing during this time</a:t>
            </a:r>
            <a:r>
              <a:rPr lang="en-US" sz="2400" spc="120" dirty="0" smtClean="0">
                <a:solidFill>
                  <a:schemeClr val="bg1"/>
                </a:solidFill>
                <a:latin typeface="Times New Roman"/>
                <a:cs typeface="Times New Roman"/>
              </a:rPr>
              <a:t>?  Witnessing!!!</a:t>
            </a:r>
          </a:p>
          <a:p>
            <a:pPr marL="538162" algn="ctr"/>
            <a:r>
              <a:rPr lang="en-US" sz="3600" dirty="0">
                <a:solidFill>
                  <a:srgbClr val="FFFF00"/>
                </a:solidFill>
                <a:latin typeface="Times New Roman" charset="0"/>
                <a:ea typeface="Times New Roman" charset="0"/>
                <a:cs typeface="Times New Roman" charset="0"/>
              </a:rPr>
              <a:t>Chapter 12 –  The Spiritual </a:t>
            </a:r>
            <a:r>
              <a:rPr lang="en-US" sz="3600" dirty="0" smtClean="0">
                <a:solidFill>
                  <a:srgbClr val="FFFF00"/>
                </a:solidFill>
                <a:latin typeface="Times New Roman" charset="0"/>
                <a:ea typeface="Times New Roman" charset="0"/>
                <a:cs typeface="Times New Roman" charset="0"/>
              </a:rPr>
              <a:t>Battle</a:t>
            </a:r>
          </a:p>
          <a:p>
            <a:pPr marL="538162" algn="ctr"/>
            <a:r>
              <a:rPr lang="en-US" sz="2400" dirty="0" smtClean="0">
                <a:solidFill>
                  <a:srgbClr val="FFFF00"/>
                </a:solidFill>
                <a:latin typeface="Times New Roman" charset="0"/>
                <a:ea typeface="Times New Roman" charset="0"/>
                <a:cs typeface="Times New Roman" charset="0"/>
              </a:rPr>
              <a:t>What lies behind the world’s hatred toward the disciples of Jesus?</a:t>
            </a:r>
            <a:endParaRPr lang="en-US" sz="2400" dirty="0">
              <a:solidFill>
                <a:schemeClr val="bg1"/>
              </a:solidFill>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69" y="0"/>
            <a:ext cx="9114773" cy="461665"/>
          </a:xfrm>
          <a:prstGeom prst="rect">
            <a:avLst/>
          </a:prstGeom>
        </p:spPr>
        <p:txBody>
          <a:bodyPr wrap="square">
            <a:spAutoFit/>
          </a:bodyPr>
          <a:lstStyle/>
          <a:p>
            <a:pPr marL="7938"/>
            <a:r>
              <a:rPr lang="en-US" sz="2400" dirty="0">
                <a:solidFill>
                  <a:srgbClr val="FFFF00"/>
                </a:solidFill>
                <a:latin typeface="Times New Roman" charset="0"/>
                <a:ea typeface="Times New Roman" charset="0"/>
                <a:cs typeface="Times New Roman" charset="0"/>
              </a:rPr>
              <a:t>The first beast - Antichrist</a:t>
            </a:r>
            <a:endParaRPr lang="en-US" sz="2400" dirty="0">
              <a:solidFill>
                <a:srgbClr val="FFFF00"/>
              </a:solidFill>
              <a:latin typeface="Times New Roman" charset="0"/>
              <a:ea typeface="Times New Roman" charset="0"/>
              <a:cs typeface="Times New Roman" charset="0"/>
            </a:endParaRPr>
          </a:p>
        </p:txBody>
      </p:sp>
      <p:sp>
        <p:nvSpPr>
          <p:cNvPr id="7" name="Rectangle 6"/>
          <p:cNvSpPr/>
          <p:nvPr/>
        </p:nvSpPr>
        <p:spPr>
          <a:xfrm>
            <a:off x="-35094" y="2243503"/>
            <a:ext cx="9114773" cy="461665"/>
          </a:xfrm>
          <a:prstGeom prst="rect">
            <a:avLst/>
          </a:prstGeom>
        </p:spPr>
        <p:txBody>
          <a:bodyPr wrap="square">
            <a:spAutoFit/>
          </a:bodyPr>
          <a:lstStyle/>
          <a:p>
            <a:pPr marL="7938"/>
            <a:r>
              <a:rPr lang="en-US" sz="2400" dirty="0" smtClean="0">
                <a:solidFill>
                  <a:srgbClr val="FFFF00"/>
                </a:solidFill>
                <a:latin typeface="Times New Roman" charset="0"/>
                <a:ea typeface="Times New Roman" charset="0"/>
                <a:cs typeface="Times New Roman" charset="0"/>
              </a:rPr>
              <a:t>The second beast </a:t>
            </a:r>
            <a:r>
              <a:rPr lang="mr-IN" sz="2400" dirty="0" smtClean="0">
                <a:solidFill>
                  <a:srgbClr val="FFFF00"/>
                </a:solidFill>
                <a:latin typeface="Times New Roman" charset="0"/>
                <a:ea typeface="Times New Roman" charset="0"/>
                <a:cs typeface="Times New Roman" charset="0"/>
              </a:rPr>
              <a:t>–</a:t>
            </a:r>
            <a:r>
              <a:rPr lang="en-US" sz="2400" dirty="0" smtClean="0">
                <a:solidFill>
                  <a:srgbClr val="FFFF00"/>
                </a:solidFill>
                <a:latin typeface="Times New Roman" charset="0"/>
                <a:ea typeface="Times New Roman" charset="0"/>
                <a:cs typeface="Times New Roman" charset="0"/>
              </a:rPr>
              <a:t> The False Prophet</a:t>
            </a:r>
            <a:endParaRPr lang="en-US" sz="2400" dirty="0">
              <a:solidFill>
                <a:schemeClr val="bg1"/>
              </a:solidFill>
            </a:endParaRPr>
          </a:p>
        </p:txBody>
      </p:sp>
      <p:sp>
        <p:nvSpPr>
          <p:cNvPr id="8" name="TextBox 7"/>
          <p:cNvSpPr txBox="1"/>
          <p:nvPr/>
        </p:nvSpPr>
        <p:spPr>
          <a:xfrm>
            <a:off x="8768" y="298957"/>
            <a:ext cx="9135232" cy="2031325"/>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An empire or ruler who rules the world by his great power</a:t>
            </a:r>
          </a:p>
          <a:p>
            <a:pPr marL="342900" indent="-342900">
              <a:buFont typeface="Arial" charset="0"/>
              <a:buChar char="•"/>
            </a:pPr>
            <a:r>
              <a:rPr lang="en-US" sz="2100" spc="120" dirty="0" smtClean="0">
                <a:solidFill>
                  <a:schemeClr val="bg1"/>
                </a:solidFill>
                <a:latin typeface="Times New Roman"/>
                <a:cs typeface="Times New Roman"/>
              </a:rPr>
              <a:t>Blasphemes God and makes war on Christians</a:t>
            </a:r>
          </a:p>
          <a:p>
            <a:pPr marL="342900" indent="-342900">
              <a:buFont typeface="Arial" charset="0"/>
              <a:buChar char="•"/>
            </a:pPr>
            <a:r>
              <a:rPr lang="en-US" sz="2100" spc="120" dirty="0" smtClean="0">
                <a:solidFill>
                  <a:schemeClr val="bg1"/>
                </a:solidFill>
                <a:latin typeface="Times New Roman"/>
                <a:cs typeface="Times New Roman"/>
              </a:rPr>
              <a:t>People marvel because it/he was near dead but miraculously recovered</a:t>
            </a:r>
          </a:p>
          <a:p>
            <a:pPr marL="342900" indent="-342900">
              <a:buFont typeface="Arial" charset="0"/>
              <a:buChar char="•"/>
            </a:pPr>
            <a:r>
              <a:rPr lang="en-US" sz="2100" spc="120" dirty="0" smtClean="0">
                <a:solidFill>
                  <a:schemeClr val="bg1"/>
                </a:solidFill>
                <a:latin typeface="Times New Roman"/>
                <a:cs typeface="Times New Roman"/>
              </a:rPr>
              <a:t>Worshipped by the people of the world</a:t>
            </a:r>
          </a:p>
          <a:p>
            <a:pPr marL="342900" indent="-342900">
              <a:buFont typeface="Arial" charset="0"/>
              <a:buChar char="•"/>
            </a:pPr>
            <a:r>
              <a:rPr lang="en-US" sz="2100" spc="120" dirty="0" smtClean="0">
                <a:solidFill>
                  <a:schemeClr val="bg1"/>
                </a:solidFill>
                <a:latin typeface="Times New Roman"/>
                <a:cs typeface="Times New Roman"/>
              </a:rPr>
              <a:t>God allows this.  God has not lost control</a:t>
            </a:r>
          </a:p>
          <a:p>
            <a:pPr marL="342900" indent="-342900">
              <a:buFont typeface="Arial" charset="0"/>
              <a:buChar char="•"/>
            </a:pPr>
            <a:r>
              <a:rPr lang="en-US" sz="2100" spc="120" dirty="0" smtClean="0">
                <a:solidFill>
                  <a:schemeClr val="bg1"/>
                </a:solidFill>
                <a:latin typeface="Times New Roman"/>
                <a:cs typeface="Times New Roman"/>
              </a:rPr>
              <a:t>Christians will not worship the antichrist.  Nor will they fight back.</a:t>
            </a:r>
            <a:endParaRPr lang="en-US" sz="2100" spc="120" dirty="0" smtClean="0">
              <a:solidFill>
                <a:schemeClr val="bg1"/>
              </a:solidFill>
              <a:latin typeface="Times New Roman"/>
              <a:cs typeface="Times New Roman"/>
            </a:endParaRPr>
          </a:p>
        </p:txBody>
      </p:sp>
      <p:sp>
        <p:nvSpPr>
          <p:cNvPr id="11" name="TextBox 10"/>
          <p:cNvSpPr txBox="1"/>
          <p:nvPr/>
        </p:nvSpPr>
        <p:spPr>
          <a:xfrm>
            <a:off x="-23392" y="2569468"/>
            <a:ext cx="9135232" cy="1384995"/>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Appears Christ-like...  But his words are deceptive (Satan’s words)</a:t>
            </a:r>
          </a:p>
          <a:p>
            <a:pPr marL="342900" indent="-342900">
              <a:buFont typeface="Arial" charset="0"/>
              <a:buChar char="•"/>
            </a:pPr>
            <a:r>
              <a:rPr lang="en-US" sz="2100" spc="120" dirty="0" smtClean="0">
                <a:solidFill>
                  <a:schemeClr val="bg1"/>
                </a:solidFill>
                <a:latin typeface="Times New Roman"/>
                <a:cs typeface="Times New Roman"/>
              </a:rPr>
              <a:t>To get the people of the world to worship the ruler of the world</a:t>
            </a:r>
          </a:p>
          <a:p>
            <a:pPr marL="342900" indent="-342900">
              <a:buFont typeface="Arial" charset="0"/>
              <a:buChar char="•"/>
            </a:pPr>
            <a:r>
              <a:rPr lang="en-US" sz="2100" spc="120" dirty="0" smtClean="0">
                <a:solidFill>
                  <a:schemeClr val="bg1"/>
                </a:solidFill>
                <a:latin typeface="Times New Roman"/>
                <a:cs typeface="Times New Roman"/>
              </a:rPr>
              <a:t>Signs and wonders performed by the power of the occult (demonic)</a:t>
            </a:r>
          </a:p>
          <a:p>
            <a:pPr marL="342900" indent="-342900">
              <a:buFont typeface="Arial" charset="0"/>
              <a:buChar char="•"/>
            </a:pPr>
            <a:r>
              <a:rPr lang="en-US" sz="2100" spc="120" dirty="0" smtClean="0">
                <a:solidFill>
                  <a:schemeClr val="bg1"/>
                </a:solidFill>
                <a:latin typeface="Times New Roman"/>
                <a:cs typeface="Times New Roman"/>
              </a:rPr>
              <a:t>Anyone who refuses to worship the world ruler are killed</a:t>
            </a:r>
            <a:endParaRPr lang="en-US" sz="2100" spc="120" dirty="0" smtClean="0">
              <a:solidFill>
                <a:schemeClr val="bg1"/>
              </a:solidFill>
              <a:latin typeface="Times New Roman"/>
              <a:cs typeface="Times New Roman"/>
            </a:endParaRPr>
          </a:p>
        </p:txBody>
      </p:sp>
      <p:sp>
        <p:nvSpPr>
          <p:cNvPr id="3" name="TextBox 2"/>
          <p:cNvSpPr txBox="1"/>
          <p:nvPr/>
        </p:nvSpPr>
        <p:spPr>
          <a:xfrm>
            <a:off x="26920" y="3948682"/>
            <a:ext cx="5112568" cy="646331"/>
          </a:xfrm>
          <a:prstGeom prst="rect">
            <a:avLst/>
          </a:prstGeom>
          <a:noFill/>
          <a:ln>
            <a:solidFill>
              <a:srgbClr val="FFFF00"/>
            </a:solidFill>
          </a:ln>
        </p:spPr>
        <p:txBody>
          <a:bodyPr wrap="square" rtlCol="0">
            <a:spAutoFit/>
          </a:bodyPr>
          <a:lstStyle/>
          <a:p>
            <a:r>
              <a:rPr lang="en-US" dirty="0" smtClean="0">
                <a:solidFill>
                  <a:srgbClr val="FFFF00"/>
                </a:solidFill>
              </a:rPr>
              <a:t>Those who worship antichrist are given a mark.</a:t>
            </a:r>
          </a:p>
          <a:p>
            <a:r>
              <a:rPr lang="en-US" dirty="0" smtClean="0">
                <a:solidFill>
                  <a:srgbClr val="FFFF00"/>
                </a:solidFill>
              </a:rPr>
              <a:t>Only those with the mark are able to buy &amp; sell.</a:t>
            </a:r>
            <a:endParaRPr lang="en-US" dirty="0">
              <a:solidFill>
                <a:srgbClr val="FFFF00"/>
              </a:solidFill>
            </a:endParaRPr>
          </a:p>
        </p:txBody>
      </p:sp>
      <p:sp>
        <p:nvSpPr>
          <p:cNvPr id="10" name="TextBox 9"/>
          <p:cNvSpPr txBox="1"/>
          <p:nvPr/>
        </p:nvSpPr>
        <p:spPr>
          <a:xfrm>
            <a:off x="-16942" y="4577764"/>
            <a:ext cx="9135232" cy="738664"/>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A literal mark?  (fingerprint/retinal scan/barcode/microchip)</a:t>
            </a:r>
          </a:p>
          <a:p>
            <a:pPr marL="342900" indent="-342900">
              <a:buFont typeface="Arial" charset="0"/>
              <a:buChar char="•"/>
            </a:pPr>
            <a:r>
              <a:rPr lang="en-US" sz="2100" spc="120" dirty="0" smtClean="0">
                <a:solidFill>
                  <a:schemeClr val="bg1"/>
                </a:solidFill>
                <a:latin typeface="Times New Roman"/>
                <a:cs typeface="Times New Roman"/>
              </a:rPr>
              <a:t>A symbolic mark?(Sealed by God {Holy Spirit} </a:t>
            </a:r>
            <a:r>
              <a:rPr lang="en-US" sz="2100" u="sng" spc="120" dirty="0" smtClean="0">
                <a:solidFill>
                  <a:schemeClr val="bg1"/>
                </a:solidFill>
                <a:latin typeface="Times New Roman"/>
                <a:cs typeface="Times New Roman"/>
              </a:rPr>
              <a:t>Vs</a:t>
            </a:r>
            <a:r>
              <a:rPr lang="en-US" sz="2100" spc="120" dirty="0" smtClean="0">
                <a:solidFill>
                  <a:schemeClr val="bg1"/>
                </a:solidFill>
                <a:latin typeface="Times New Roman"/>
                <a:cs typeface="Times New Roman"/>
              </a:rPr>
              <a:t> Mark of the beast)</a:t>
            </a:r>
            <a:endParaRPr lang="en-US" sz="2100" spc="120" dirty="0" smtClean="0">
              <a:solidFill>
                <a:schemeClr val="bg1"/>
              </a:solidFill>
              <a:latin typeface="Times New Roman"/>
              <a:cs typeface="Times New Roman"/>
            </a:endParaRPr>
          </a:p>
        </p:txBody>
      </p:sp>
      <p:sp>
        <p:nvSpPr>
          <p:cNvPr id="9" name="TextBox 8"/>
          <p:cNvSpPr txBox="1"/>
          <p:nvPr/>
        </p:nvSpPr>
        <p:spPr>
          <a:xfrm>
            <a:off x="5717781" y="3958537"/>
            <a:ext cx="2808313" cy="646331"/>
          </a:xfrm>
          <a:prstGeom prst="rect">
            <a:avLst/>
          </a:prstGeom>
          <a:noFill/>
          <a:ln>
            <a:solidFill>
              <a:srgbClr val="FFFF00"/>
            </a:solidFill>
          </a:ln>
        </p:spPr>
        <p:txBody>
          <a:bodyPr wrap="square" rtlCol="0">
            <a:spAutoFit/>
          </a:bodyPr>
          <a:lstStyle/>
          <a:p>
            <a:r>
              <a:rPr lang="en-US" dirty="0" smtClean="0">
                <a:solidFill>
                  <a:srgbClr val="FFFF00"/>
                </a:solidFill>
              </a:rPr>
              <a:t>God’s faithful are not entitled to be marked.</a:t>
            </a:r>
            <a:endParaRPr lang="en-US" dirty="0">
              <a:solidFill>
                <a:srgbClr val="FFFF00"/>
              </a:solidFill>
            </a:endParaRPr>
          </a:p>
        </p:txBody>
      </p:sp>
      <p:sp>
        <p:nvSpPr>
          <p:cNvPr id="12" name="TextBox 11"/>
          <p:cNvSpPr txBox="1"/>
          <p:nvPr/>
        </p:nvSpPr>
        <p:spPr>
          <a:xfrm>
            <a:off x="341680" y="5276743"/>
            <a:ext cx="8184414" cy="369332"/>
          </a:xfrm>
          <a:prstGeom prst="rect">
            <a:avLst/>
          </a:prstGeom>
          <a:noFill/>
          <a:ln>
            <a:solidFill>
              <a:srgbClr val="FFFF00"/>
            </a:solidFill>
          </a:ln>
        </p:spPr>
        <p:txBody>
          <a:bodyPr wrap="square" rtlCol="0">
            <a:spAutoFit/>
          </a:bodyPr>
          <a:lstStyle/>
          <a:p>
            <a:pPr algn="ctr"/>
            <a:r>
              <a:rPr lang="en-US" dirty="0" smtClean="0">
                <a:solidFill>
                  <a:srgbClr val="FFFF00"/>
                </a:solidFill>
              </a:rPr>
              <a:t>Remain loyal to Jesus Christ and tell out the good news of Jesus Christ</a:t>
            </a:r>
            <a:endParaRPr lang="en-US" dirty="0">
              <a:solidFill>
                <a:srgbClr val="FFFF00"/>
              </a:solidFill>
            </a:endParaRPr>
          </a:p>
        </p:txBody>
      </p:sp>
    </p:spTree>
    <p:extLst>
      <p:ext uri="{BB962C8B-B14F-4D97-AF65-F5344CB8AC3E}">
        <p14:creationId xmlns:p14="http://schemas.microsoft.com/office/powerpoint/2010/main" val="1322938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pPr>
              <a:lnSpc>
                <a:spcPct val="105000"/>
              </a:lnSpc>
              <a:spcAft>
                <a:spcPts val="0"/>
              </a:spcAft>
            </a:pPr>
            <a:r>
              <a:rPr lang="en-AU" sz="4000" b="1" dirty="0">
                <a:solidFill>
                  <a:schemeClr val="bg1"/>
                </a:solidFill>
                <a:latin typeface="Times New Roman" charset="0"/>
                <a:ea typeface="Arial" charset="0"/>
              </a:rPr>
              <a:t>13 </a:t>
            </a:r>
            <a:r>
              <a:rPr lang="en-AU" sz="2800" dirty="0">
                <a:solidFill>
                  <a:schemeClr val="bg1"/>
                </a:solidFill>
                <a:latin typeface="Times New Roman" charset="0"/>
                <a:ea typeface="Arial" charset="0"/>
              </a:rPr>
              <a:t>And I saw a beast rising out of the sea, with ten horns and seven heads, with ten diadems on its horns and blasphemous names on its heads.  </a:t>
            </a:r>
            <a:r>
              <a:rPr lang="en-AU" sz="2800" b="1" baseline="30000" dirty="0">
                <a:solidFill>
                  <a:schemeClr val="bg1"/>
                </a:solidFill>
                <a:latin typeface="Times New Roman" charset="0"/>
                <a:ea typeface="Arial" charset="0"/>
              </a:rPr>
              <a:t>2 </a:t>
            </a:r>
            <a:r>
              <a:rPr lang="en-AU" sz="2800" dirty="0">
                <a:solidFill>
                  <a:schemeClr val="bg1"/>
                </a:solidFill>
                <a:latin typeface="Times New Roman" charset="0"/>
                <a:ea typeface="Arial" charset="0"/>
              </a:rPr>
              <a:t>And the beast that I saw was like a leopard; its feet were like a bear’s, and its mouth was like a lion’s mouth.  And to it the dragon gave his power and his throne and great authority.  </a:t>
            </a:r>
            <a:r>
              <a:rPr lang="en-AU" sz="2800" b="1" baseline="30000" dirty="0">
                <a:solidFill>
                  <a:schemeClr val="bg1"/>
                </a:solidFill>
                <a:latin typeface="Times New Roman" charset="0"/>
                <a:ea typeface="Arial" charset="0"/>
              </a:rPr>
              <a:t>3 </a:t>
            </a:r>
            <a:r>
              <a:rPr lang="en-AU" sz="2800" dirty="0">
                <a:solidFill>
                  <a:schemeClr val="bg1"/>
                </a:solidFill>
                <a:latin typeface="Times New Roman" charset="0"/>
                <a:ea typeface="Arial" charset="0"/>
              </a:rPr>
              <a:t>One of its heads seemed to have a mortal wound, but its mortal wound was healed, and the whole earth marvelled as they followed the beast.  </a:t>
            </a:r>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And they worshiped the dragon, for he had given his authority to the beast, and they worshiped the beast, saying, “Who is like the beast, and who can fight against it?” </a:t>
            </a:r>
            <a:endParaRPr lang="en-GB" sz="26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2092"/>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baseline="30000">
                <a:solidFill>
                  <a:schemeClr val="bg1"/>
                </a:solidFill>
                <a:latin typeface="Times New Roman" charset="0"/>
                <a:ea typeface="Arial" charset="0"/>
              </a:rPr>
              <a:t>5 </a:t>
            </a:r>
            <a:r>
              <a:rPr lang="en-AU" sz="2800">
                <a:solidFill>
                  <a:schemeClr val="bg1"/>
                </a:solidFill>
                <a:latin typeface="Times New Roman" charset="0"/>
                <a:ea typeface="Arial" charset="0"/>
              </a:rPr>
              <a:t>And the beast was given a mouth uttering haughty and blasphemous words, and it was allowed to exercise authority for forty-two months.  </a:t>
            </a:r>
            <a:r>
              <a:rPr lang="en-AU" sz="2800" b="1" baseline="30000" dirty="0">
                <a:solidFill>
                  <a:schemeClr val="bg1"/>
                </a:solidFill>
                <a:latin typeface="Times New Roman" charset="0"/>
                <a:ea typeface="Arial" charset="0"/>
              </a:rPr>
              <a:t>6 </a:t>
            </a:r>
            <a:r>
              <a:rPr lang="en-AU" sz="2800" dirty="0">
                <a:solidFill>
                  <a:schemeClr val="bg1"/>
                </a:solidFill>
                <a:latin typeface="Times New Roman" charset="0"/>
                <a:ea typeface="Arial" charset="0"/>
              </a:rPr>
              <a:t>It opened its mouth to utter blasphemies against God, blaspheming his name and his dwelling, that is, those who dwell in heaven.  </a:t>
            </a:r>
            <a:r>
              <a:rPr lang="en-AU" sz="2800" b="1" baseline="30000" dirty="0">
                <a:solidFill>
                  <a:schemeClr val="bg1"/>
                </a:solidFill>
                <a:latin typeface="Times New Roman" charset="0"/>
                <a:ea typeface="Arial" charset="0"/>
              </a:rPr>
              <a:t>7 </a:t>
            </a:r>
            <a:r>
              <a:rPr lang="en-AU" sz="2800" dirty="0">
                <a:solidFill>
                  <a:schemeClr val="bg1"/>
                </a:solidFill>
                <a:latin typeface="Times New Roman" charset="0"/>
                <a:ea typeface="Arial" charset="0"/>
              </a:rPr>
              <a:t>Also it was allowed to make war on the saints and to conquer them.  And authority was given it over every tribe and people and language and nation, </a:t>
            </a:r>
            <a:r>
              <a:rPr lang="en-AU" sz="2800" b="1" baseline="30000" dirty="0">
                <a:solidFill>
                  <a:schemeClr val="bg1"/>
                </a:solidFill>
                <a:latin typeface="Times New Roman" charset="0"/>
                <a:ea typeface="Arial" charset="0"/>
              </a:rPr>
              <a:t>8 </a:t>
            </a:r>
            <a:r>
              <a:rPr lang="en-AU" sz="2800" dirty="0">
                <a:solidFill>
                  <a:schemeClr val="bg1"/>
                </a:solidFill>
                <a:latin typeface="Times New Roman" charset="0"/>
                <a:ea typeface="Arial" charset="0"/>
              </a:rPr>
              <a:t>and all who dwell on earth will worship it, everyone whose name has not been written before the foundation of the world in the book of life of the Lamb who was slain. </a:t>
            </a:r>
            <a:r>
              <a:rPr lang="en-AU" sz="2800" b="1" baseline="30000" dirty="0">
                <a:solidFill>
                  <a:schemeClr val="bg1"/>
                </a:solidFill>
                <a:latin typeface="Times New Roman" charset="0"/>
                <a:ea typeface="Arial" charset="0"/>
              </a:rPr>
              <a:t>9 </a:t>
            </a:r>
            <a:r>
              <a:rPr lang="en-AU" sz="2800" dirty="0">
                <a:solidFill>
                  <a:schemeClr val="bg1"/>
                </a:solidFill>
                <a:latin typeface="Times New Roman" charset="0"/>
                <a:ea typeface="Arial" charset="0"/>
              </a:rPr>
              <a:t>If anyone has an ear, let him hear:</a:t>
            </a:r>
            <a:r>
              <a:rPr lang="en-GB" sz="2800" dirty="0">
                <a:solidFill>
                  <a:schemeClr val="bg1"/>
                </a:solidFill>
              </a:rPr>
              <a:t> </a:t>
            </a:r>
            <a:endParaRPr lang="en-GB" sz="26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18262"/>
          </a:xfrm>
          <a:prstGeom prst="rect">
            <a:avLst/>
          </a:prstGeom>
          <a:noFill/>
          <a:ln w="9525">
            <a:noFill/>
            <a:miter lim="800000"/>
            <a:headEnd/>
            <a:tailEnd/>
          </a:ln>
        </p:spPr>
        <p:txBody>
          <a:bodyPr wrap="square">
            <a:prstTxWarp prst="textNoShape">
              <a:avLst/>
            </a:prstTxWarp>
            <a:spAutoFit/>
          </a:bodyPr>
          <a:lstStyle/>
          <a:p>
            <a:pPr marL="609600" indent="-609600">
              <a:lnSpc>
                <a:spcPct val="115000"/>
              </a:lnSpc>
              <a:spcBef>
                <a:spcPts val="1200"/>
              </a:spcBef>
              <a:spcAft>
                <a:spcPts val="1000"/>
              </a:spcAft>
              <a:tabLst>
                <a:tab pos="127000" algn="r"/>
                <a:tab pos="254000" algn="l"/>
              </a:tabLst>
            </a:pPr>
            <a:r>
              <a:rPr lang="en-AU" sz="2800" b="1" baseline="30000">
                <a:solidFill>
                  <a:schemeClr val="bg1"/>
                </a:solidFill>
                <a:latin typeface="Times New Roman" charset="0"/>
                <a:ea typeface="Arial" charset="0"/>
                <a:cs typeface="Times New Roman" charset="0"/>
              </a:rPr>
              <a:t>10 </a:t>
            </a:r>
            <a:r>
              <a:rPr lang="en-AU" sz="2800">
                <a:solidFill>
                  <a:schemeClr val="bg1"/>
                </a:solidFill>
                <a:latin typeface="Times New Roman" charset="0"/>
                <a:ea typeface="Arial" charset="0"/>
                <a:cs typeface="Times New Roman" charset="0"/>
              </a:rPr>
              <a:t>	If anyone is to be taken captive, </a:t>
            </a:r>
            <a:endParaRPr lang="en-GB" sz="2400" dirty="0">
              <a:solidFill>
                <a:schemeClr val="bg1"/>
              </a:solidFill>
              <a:latin typeface="Calibri" charset="0"/>
              <a:ea typeface="Arial" charset="0"/>
              <a:cs typeface="Times New Roman" charset="0"/>
            </a:endParaRPr>
          </a:p>
          <a:p>
            <a:pPr marL="609600" indent="-203200">
              <a:lnSpc>
                <a:spcPct val="115000"/>
              </a:lnSpc>
              <a:spcAft>
                <a:spcPts val="1000"/>
              </a:spcAft>
            </a:pPr>
            <a:r>
              <a:rPr lang="en-AU" sz="2800" dirty="0">
                <a:solidFill>
                  <a:schemeClr val="bg1"/>
                </a:solidFill>
                <a:latin typeface="Times New Roman" charset="0"/>
                <a:ea typeface="Arial" charset="0"/>
                <a:cs typeface="Times New Roman" charset="0"/>
              </a:rPr>
              <a:t>to captivity he goes; </a:t>
            </a:r>
            <a:endParaRPr lang="en-GB" sz="2400" dirty="0">
              <a:solidFill>
                <a:schemeClr val="bg1"/>
              </a:solidFill>
              <a:latin typeface="Calibri" charset="0"/>
              <a:ea typeface="Arial" charset="0"/>
              <a:cs typeface="Times New Roman" charset="0"/>
            </a:endParaRPr>
          </a:p>
          <a:p>
            <a:pPr marL="609600" indent="-609600">
              <a:lnSpc>
                <a:spcPct val="115000"/>
              </a:lnSpc>
              <a:spcAft>
                <a:spcPts val="1000"/>
              </a:spcAft>
              <a:tabLst>
                <a:tab pos="127000" algn="r"/>
                <a:tab pos="254000" algn="l"/>
              </a:tabLst>
            </a:pPr>
            <a:r>
              <a:rPr lang="en-AU" sz="2800" dirty="0">
                <a:solidFill>
                  <a:schemeClr val="bg1"/>
                </a:solidFill>
                <a:latin typeface="Times New Roman" charset="0"/>
                <a:ea typeface="Arial" charset="0"/>
                <a:cs typeface="Times New Roman" charset="0"/>
              </a:rPr>
              <a:t>		if anyone is to be slain with the sword, </a:t>
            </a:r>
            <a:endParaRPr lang="en-GB" sz="2400" dirty="0">
              <a:solidFill>
                <a:schemeClr val="bg1"/>
              </a:solidFill>
              <a:latin typeface="Calibri" charset="0"/>
              <a:ea typeface="Arial" charset="0"/>
              <a:cs typeface="Times New Roman" charset="0"/>
            </a:endParaRPr>
          </a:p>
          <a:p>
            <a:pPr marL="609600" indent="-203200">
              <a:lnSpc>
                <a:spcPct val="115000"/>
              </a:lnSpc>
              <a:spcAft>
                <a:spcPts val="1000"/>
              </a:spcAft>
            </a:pPr>
            <a:r>
              <a:rPr lang="en-AU" sz="2800" dirty="0">
                <a:solidFill>
                  <a:schemeClr val="bg1"/>
                </a:solidFill>
                <a:latin typeface="Times New Roman" charset="0"/>
                <a:ea typeface="Arial" charset="0"/>
                <a:cs typeface="Times New Roman" charset="0"/>
              </a:rPr>
              <a:t>with the sword must he be slain. </a:t>
            </a:r>
            <a:endParaRPr lang="en-GB" sz="2400" dirty="0">
              <a:solidFill>
                <a:schemeClr val="bg1"/>
              </a:solidFill>
              <a:latin typeface="Calibri" charset="0"/>
              <a:ea typeface="Arial" charset="0"/>
              <a:cs typeface="Times New Roman" charset="0"/>
            </a:endParaRPr>
          </a:p>
          <a:p>
            <a:r>
              <a:rPr lang="en-AU" sz="2800" dirty="0">
                <a:solidFill>
                  <a:schemeClr val="bg1"/>
                </a:solidFill>
                <a:latin typeface="Times New Roman" charset="0"/>
                <a:ea typeface="Arial" charset="0"/>
              </a:rPr>
              <a:t>Here is a call for the endurance and faith of the saints.</a:t>
            </a:r>
            <a:r>
              <a:rPr lang="en-GB" sz="2800" dirty="0">
                <a:solidFill>
                  <a:schemeClr val="bg1"/>
                </a:solidFill>
              </a:rPr>
              <a:t>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baseline="30000" dirty="0">
                <a:solidFill>
                  <a:schemeClr val="bg1"/>
                </a:solidFill>
                <a:latin typeface="Times New Roman" charset="0"/>
                <a:ea typeface="Arial" charset="0"/>
              </a:rPr>
              <a:t>11 </a:t>
            </a:r>
            <a:r>
              <a:rPr lang="en-AU" sz="2800" dirty="0">
                <a:solidFill>
                  <a:schemeClr val="bg1"/>
                </a:solidFill>
                <a:latin typeface="Times New Roman" charset="0"/>
                <a:ea typeface="Arial" charset="0"/>
              </a:rPr>
              <a:t>Then I saw another beast rising out of the earth.  It had two horns like a lamb and it spoke like a dragon.  </a:t>
            </a:r>
            <a:r>
              <a:rPr lang="en-AU" sz="2800" b="1" baseline="30000" dirty="0">
                <a:solidFill>
                  <a:schemeClr val="bg1"/>
                </a:solidFill>
                <a:latin typeface="Times New Roman" charset="0"/>
                <a:ea typeface="Arial" charset="0"/>
              </a:rPr>
              <a:t>12 </a:t>
            </a:r>
            <a:r>
              <a:rPr lang="en-AU" sz="2800" dirty="0">
                <a:solidFill>
                  <a:schemeClr val="bg1"/>
                </a:solidFill>
                <a:latin typeface="Times New Roman" charset="0"/>
                <a:ea typeface="Arial" charset="0"/>
              </a:rPr>
              <a:t>It exercises all the authority of the first beast in its presence, and makes the earth and its inhabitants worship the first beast, whose mortal wound was healed.  </a:t>
            </a:r>
            <a:r>
              <a:rPr lang="en-AU" sz="2800" b="1" baseline="30000" dirty="0">
                <a:solidFill>
                  <a:schemeClr val="bg1"/>
                </a:solidFill>
                <a:latin typeface="Times New Roman" charset="0"/>
                <a:ea typeface="Arial" charset="0"/>
              </a:rPr>
              <a:t>13 </a:t>
            </a:r>
            <a:r>
              <a:rPr lang="en-AU" sz="2800" dirty="0">
                <a:solidFill>
                  <a:schemeClr val="bg1"/>
                </a:solidFill>
                <a:latin typeface="Times New Roman" charset="0"/>
                <a:ea typeface="Arial" charset="0"/>
              </a:rPr>
              <a:t>It performs great signs, even making fire come down from heaven to earth in front of people, </a:t>
            </a:r>
            <a:r>
              <a:rPr lang="en-AU" sz="2800" b="1" baseline="30000" dirty="0">
                <a:solidFill>
                  <a:schemeClr val="bg1"/>
                </a:solidFill>
                <a:latin typeface="Times New Roman" charset="0"/>
                <a:ea typeface="Arial" charset="0"/>
              </a:rPr>
              <a:t>14 </a:t>
            </a:r>
            <a:r>
              <a:rPr lang="en-AU" sz="2800" dirty="0">
                <a:solidFill>
                  <a:schemeClr val="bg1"/>
                </a:solidFill>
                <a:latin typeface="Times New Roman" charset="0"/>
                <a:ea typeface="Arial" charset="0"/>
              </a:rPr>
              <a:t>and by the signs that it is allowed to work in the presence of the beast it deceives those who dwell on earth, telling them to make an image for the beast that was wounded by the sword and yet lived.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93528"/>
          </a:xfrm>
          <a:prstGeom prst="rect">
            <a:avLst/>
          </a:prstGeom>
          <a:noFill/>
          <a:ln w="9525">
            <a:noFill/>
            <a:miter lim="800000"/>
            <a:headEnd/>
            <a:tailEnd/>
          </a:ln>
        </p:spPr>
        <p:txBody>
          <a:bodyPr wrap="square">
            <a:prstTxWarp prst="textNoShape">
              <a:avLst/>
            </a:prstTxWarp>
            <a:spAutoFit/>
          </a:bodyPr>
          <a:lstStyle/>
          <a:p>
            <a:pPr>
              <a:lnSpc>
                <a:spcPct val="105000"/>
              </a:lnSpc>
              <a:spcAft>
                <a:spcPts val="0"/>
              </a:spcAft>
            </a:pPr>
            <a:r>
              <a:rPr lang="en-AU" sz="3000" b="1" baseline="30000" dirty="0">
                <a:solidFill>
                  <a:schemeClr val="bg1"/>
                </a:solidFill>
                <a:latin typeface="Times New Roman" charset="0"/>
                <a:ea typeface="Arial" charset="0"/>
              </a:rPr>
              <a:t>15 </a:t>
            </a:r>
            <a:r>
              <a:rPr lang="en-AU" sz="3000" dirty="0">
                <a:solidFill>
                  <a:schemeClr val="bg1"/>
                </a:solidFill>
                <a:latin typeface="Times New Roman" charset="0"/>
                <a:ea typeface="Arial" charset="0"/>
              </a:rPr>
              <a:t>And it was allowed to give breath to the image of the beast, so that the image of the beast might even speak and might cause those who would not worship the image of the beast to be slain.  </a:t>
            </a:r>
            <a:r>
              <a:rPr lang="en-AU" sz="3000" b="1" baseline="30000" dirty="0">
                <a:solidFill>
                  <a:schemeClr val="bg1"/>
                </a:solidFill>
                <a:latin typeface="Times New Roman" charset="0"/>
                <a:ea typeface="Arial" charset="0"/>
              </a:rPr>
              <a:t>16 </a:t>
            </a:r>
            <a:r>
              <a:rPr lang="en-AU" sz="3000" dirty="0">
                <a:solidFill>
                  <a:schemeClr val="bg1"/>
                </a:solidFill>
                <a:latin typeface="Times New Roman" charset="0"/>
                <a:ea typeface="Arial" charset="0"/>
              </a:rPr>
              <a:t>Also it causes all, both small and great, both rich and poor, both free and slave, to be marked on the right hand or the forehead, </a:t>
            </a:r>
            <a:r>
              <a:rPr lang="en-AU" sz="3000" b="1" baseline="30000" dirty="0">
                <a:solidFill>
                  <a:schemeClr val="bg1"/>
                </a:solidFill>
                <a:latin typeface="Times New Roman" charset="0"/>
                <a:ea typeface="Arial" charset="0"/>
              </a:rPr>
              <a:t>17 </a:t>
            </a:r>
            <a:r>
              <a:rPr lang="en-AU" sz="3000" dirty="0">
                <a:solidFill>
                  <a:schemeClr val="bg1"/>
                </a:solidFill>
                <a:latin typeface="Times New Roman" charset="0"/>
                <a:ea typeface="Arial" charset="0"/>
              </a:rPr>
              <a:t>so that no one can buy or sell unless he has the mark, that is, the name of the beast or the number of its name.  </a:t>
            </a:r>
            <a:r>
              <a:rPr lang="en-AU" sz="3000" b="1" baseline="30000" dirty="0">
                <a:solidFill>
                  <a:schemeClr val="bg1"/>
                </a:solidFill>
                <a:latin typeface="Times New Roman" charset="0"/>
                <a:ea typeface="Arial" charset="0"/>
              </a:rPr>
              <a:t>18 </a:t>
            </a:r>
            <a:r>
              <a:rPr lang="en-AU" sz="3000" dirty="0">
                <a:solidFill>
                  <a:schemeClr val="bg1"/>
                </a:solidFill>
                <a:latin typeface="Times New Roman" charset="0"/>
                <a:ea typeface="Arial" charset="0"/>
              </a:rPr>
              <a:t>This calls for wisdom: let the one who has understanding calculate the number of the beast, for it is the number of a man, and his number is 666.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37702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69" y="0"/>
            <a:ext cx="9114773" cy="523220"/>
          </a:xfrm>
          <a:prstGeom prst="rect">
            <a:avLst/>
          </a:prstGeom>
        </p:spPr>
        <p:txBody>
          <a:bodyPr wrap="square">
            <a:spAutoFit/>
          </a:bodyPr>
          <a:lstStyle/>
          <a:p>
            <a:pPr marL="7938"/>
            <a:r>
              <a:rPr lang="en-US" sz="2800" dirty="0">
                <a:solidFill>
                  <a:srgbClr val="FFFF00"/>
                </a:solidFill>
                <a:latin typeface="Times New Roman" charset="0"/>
                <a:ea typeface="Times New Roman" charset="0"/>
                <a:cs typeface="Times New Roman" charset="0"/>
              </a:rPr>
              <a:t>The first beast - Antichrist</a:t>
            </a:r>
            <a:endParaRPr lang="en-US" sz="2800" dirty="0">
              <a:solidFill>
                <a:srgbClr val="FFFF00"/>
              </a:solidFill>
              <a:latin typeface="Times New Roman" charset="0"/>
              <a:ea typeface="Times New Roman" charset="0"/>
              <a:cs typeface="Times New Roman" charset="0"/>
            </a:endParaRPr>
          </a:p>
        </p:txBody>
      </p:sp>
      <p:sp>
        <p:nvSpPr>
          <p:cNvPr id="7" name="Rectangle 6"/>
          <p:cNvSpPr/>
          <p:nvPr/>
        </p:nvSpPr>
        <p:spPr>
          <a:xfrm>
            <a:off x="-82303" y="4231928"/>
            <a:ext cx="9114773" cy="523220"/>
          </a:xfrm>
          <a:prstGeom prst="rect">
            <a:avLst/>
          </a:prstGeom>
        </p:spPr>
        <p:txBody>
          <a:bodyPr wrap="square">
            <a:spAutoFit/>
          </a:bodyPr>
          <a:lstStyle/>
          <a:p>
            <a:pPr marL="7938"/>
            <a:r>
              <a:rPr lang="en-US" sz="2800" dirty="0" smtClean="0">
                <a:solidFill>
                  <a:srgbClr val="FFFF00"/>
                </a:solidFill>
                <a:latin typeface="Times New Roman" charset="0"/>
                <a:ea typeface="Times New Roman" charset="0"/>
                <a:cs typeface="Times New Roman" charset="0"/>
              </a:rPr>
              <a:t>The second beast </a:t>
            </a:r>
            <a:r>
              <a:rPr lang="mr-IN" sz="2800" dirty="0" smtClean="0">
                <a:solidFill>
                  <a:srgbClr val="FFFF00"/>
                </a:solidFill>
                <a:latin typeface="Times New Roman" charset="0"/>
                <a:ea typeface="Times New Roman" charset="0"/>
                <a:cs typeface="Times New Roman" charset="0"/>
              </a:rPr>
              <a:t>–</a:t>
            </a:r>
            <a:r>
              <a:rPr lang="en-US" sz="2800" dirty="0" smtClean="0">
                <a:solidFill>
                  <a:srgbClr val="FFFF00"/>
                </a:solidFill>
                <a:latin typeface="Times New Roman" charset="0"/>
                <a:ea typeface="Times New Roman" charset="0"/>
                <a:cs typeface="Times New Roman" charset="0"/>
              </a:rPr>
              <a:t> The False Prophet</a:t>
            </a:r>
            <a:endParaRPr lang="en-US" dirty="0">
              <a:solidFill>
                <a:schemeClr val="bg1"/>
              </a:solidFill>
            </a:endParaRPr>
          </a:p>
        </p:txBody>
      </p:sp>
      <p:sp>
        <p:nvSpPr>
          <p:cNvPr id="8" name="TextBox 7"/>
          <p:cNvSpPr txBox="1"/>
          <p:nvPr/>
        </p:nvSpPr>
        <p:spPr>
          <a:xfrm>
            <a:off x="8768" y="409228"/>
            <a:ext cx="9135232" cy="3970318"/>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Rules the world by his great power</a:t>
            </a:r>
          </a:p>
          <a:p>
            <a:pPr marL="342900" indent="-342900">
              <a:buFont typeface="Arial" charset="0"/>
              <a:buChar char="•"/>
            </a:pPr>
            <a:r>
              <a:rPr lang="en-US" sz="2100" spc="120" dirty="0" smtClean="0">
                <a:solidFill>
                  <a:schemeClr val="bg1"/>
                </a:solidFill>
                <a:latin typeface="Times New Roman"/>
                <a:cs typeface="Times New Roman"/>
              </a:rPr>
              <a:t>This beast rising from the sea represents an empire of great strength</a:t>
            </a:r>
          </a:p>
          <a:p>
            <a:pPr marL="342900" indent="-342900">
              <a:buFont typeface="Arial" charset="0"/>
              <a:buChar char="•"/>
            </a:pPr>
            <a:r>
              <a:rPr lang="en-US" sz="2100" spc="120" dirty="0" smtClean="0">
                <a:solidFill>
                  <a:schemeClr val="bg1"/>
                </a:solidFill>
                <a:latin typeface="Times New Roman"/>
                <a:cs typeface="Times New Roman"/>
              </a:rPr>
              <a:t>A dictator or world wide government system or world wide alliance</a:t>
            </a:r>
          </a:p>
          <a:p>
            <a:pPr marL="342900" indent="-342900">
              <a:buFont typeface="Arial" charset="0"/>
              <a:buChar char="•"/>
            </a:pPr>
            <a:r>
              <a:rPr lang="en-US" sz="2100" spc="120" dirty="0" smtClean="0">
                <a:solidFill>
                  <a:schemeClr val="bg1"/>
                </a:solidFill>
                <a:latin typeface="Times New Roman"/>
                <a:cs typeface="Times New Roman"/>
              </a:rPr>
              <a:t>Given power by Satan;  But God </a:t>
            </a:r>
            <a:r>
              <a:rPr lang="en-US" sz="2100" b="1" u="sng" spc="120" dirty="0" smtClean="0">
                <a:solidFill>
                  <a:schemeClr val="bg1"/>
                </a:solidFill>
                <a:latin typeface="Times New Roman"/>
                <a:cs typeface="Times New Roman"/>
              </a:rPr>
              <a:t>allows</a:t>
            </a:r>
            <a:r>
              <a:rPr lang="en-US" sz="2100" spc="120" dirty="0" smtClean="0">
                <a:solidFill>
                  <a:schemeClr val="bg1"/>
                </a:solidFill>
                <a:latin typeface="Times New Roman"/>
                <a:cs typeface="Times New Roman"/>
              </a:rPr>
              <a:t> him to have it (for a time)</a:t>
            </a:r>
          </a:p>
          <a:p>
            <a:pPr marL="342900" indent="-342900">
              <a:buFont typeface="Arial" charset="0"/>
              <a:buChar char="•"/>
            </a:pPr>
            <a:r>
              <a:rPr lang="en-US" sz="2100" spc="120" dirty="0" smtClean="0">
                <a:solidFill>
                  <a:schemeClr val="bg1"/>
                </a:solidFill>
                <a:latin typeface="Times New Roman"/>
                <a:cs typeface="Times New Roman"/>
              </a:rPr>
              <a:t>Mimics the real Christ in order to deceive many</a:t>
            </a:r>
          </a:p>
          <a:p>
            <a:pPr marL="342900" indent="-342900">
              <a:buFont typeface="Arial" charset="0"/>
              <a:buChar char="•"/>
            </a:pPr>
            <a:r>
              <a:rPr lang="en-US" sz="2100" spc="120" dirty="0" smtClean="0">
                <a:solidFill>
                  <a:schemeClr val="bg1"/>
                </a:solidFill>
                <a:latin typeface="Times New Roman"/>
                <a:cs typeface="Times New Roman"/>
              </a:rPr>
              <a:t>Worshipped by the people of the world because:</a:t>
            </a:r>
            <a:br>
              <a:rPr lang="en-US" sz="2100" spc="120" dirty="0" smtClean="0">
                <a:solidFill>
                  <a:schemeClr val="bg1"/>
                </a:solidFill>
                <a:latin typeface="Times New Roman"/>
                <a:cs typeface="Times New Roman"/>
              </a:rPr>
            </a:br>
            <a:endParaRPr lang="en-US" sz="2100" spc="120" dirty="0" smtClean="0">
              <a:solidFill>
                <a:schemeClr val="bg1"/>
              </a:solidFill>
              <a:latin typeface="Times New Roman"/>
              <a:cs typeface="Times New Roman"/>
            </a:endParaRPr>
          </a:p>
          <a:p>
            <a:pPr marL="342900" indent="-342900">
              <a:buFont typeface="Arial" charset="0"/>
              <a:buChar char="•"/>
            </a:pPr>
            <a:r>
              <a:rPr lang="en-US" sz="2100" spc="120" dirty="0" smtClean="0">
                <a:solidFill>
                  <a:schemeClr val="bg1"/>
                </a:solidFill>
                <a:latin typeface="Times New Roman"/>
                <a:cs typeface="Times New Roman"/>
              </a:rPr>
              <a:t>Against Christ. Blasphemes God</a:t>
            </a:r>
            <a:br>
              <a:rPr lang="en-US" sz="2100" spc="120" dirty="0" smtClean="0">
                <a:solidFill>
                  <a:schemeClr val="bg1"/>
                </a:solidFill>
                <a:latin typeface="Times New Roman"/>
                <a:cs typeface="Times New Roman"/>
              </a:rPr>
            </a:br>
            <a:r>
              <a:rPr lang="en-US" sz="2100" spc="120" dirty="0" smtClean="0">
                <a:solidFill>
                  <a:schemeClr val="bg1"/>
                </a:solidFill>
                <a:latin typeface="Times New Roman"/>
                <a:cs typeface="Times New Roman"/>
              </a:rPr>
              <a:t>God allows this.  God has not lost control</a:t>
            </a:r>
          </a:p>
          <a:p>
            <a:pPr marL="342900" indent="-342900">
              <a:buFont typeface="Arial" charset="0"/>
              <a:buChar char="•"/>
            </a:pPr>
            <a:r>
              <a:rPr lang="en-US" sz="2100" spc="120" dirty="0" smtClean="0">
                <a:solidFill>
                  <a:schemeClr val="bg1"/>
                </a:solidFill>
                <a:latin typeface="Times New Roman"/>
                <a:cs typeface="Times New Roman"/>
              </a:rPr>
              <a:t>Allowed to make war on the saints &amp; beat them</a:t>
            </a:r>
          </a:p>
          <a:p>
            <a:pPr marL="342900" indent="-342900">
              <a:buFont typeface="Arial" charset="0"/>
              <a:buChar char="•"/>
            </a:pPr>
            <a:r>
              <a:rPr lang="en-US" sz="2100" spc="120" dirty="0" smtClean="0">
                <a:solidFill>
                  <a:schemeClr val="bg1"/>
                </a:solidFill>
                <a:latin typeface="Comic Sans MS" charset="0"/>
                <a:ea typeface="Comic Sans MS" charset="0"/>
                <a:cs typeface="Comic Sans MS" charset="0"/>
              </a:rPr>
              <a:t>given authority over every tribe &amp; people &amp; language &amp; nation</a:t>
            </a:r>
          </a:p>
          <a:p>
            <a:pPr marL="342900" indent="-342900">
              <a:buFont typeface="Arial" charset="0"/>
              <a:buChar char="•"/>
            </a:pPr>
            <a:r>
              <a:rPr lang="en-US" sz="2100" spc="120" dirty="0" smtClean="0">
                <a:solidFill>
                  <a:schemeClr val="bg1"/>
                </a:solidFill>
                <a:latin typeface="Times New Roman"/>
                <a:cs typeface="Times New Roman"/>
              </a:rPr>
              <a:t>Christians will not worship the antichrist.  Nor will they fight back.</a:t>
            </a:r>
            <a:endParaRPr lang="en-US" sz="2100" spc="120" dirty="0" smtClean="0">
              <a:solidFill>
                <a:schemeClr val="bg1"/>
              </a:solidFill>
              <a:latin typeface="Times New Roman"/>
              <a:cs typeface="Times New Roman"/>
            </a:endParaRPr>
          </a:p>
        </p:txBody>
      </p:sp>
      <p:sp>
        <p:nvSpPr>
          <p:cNvPr id="2" name="TextBox 1"/>
          <p:cNvSpPr txBox="1"/>
          <p:nvPr/>
        </p:nvSpPr>
        <p:spPr>
          <a:xfrm>
            <a:off x="8028384" y="523220"/>
            <a:ext cx="1224136" cy="338554"/>
          </a:xfrm>
          <a:prstGeom prst="rect">
            <a:avLst/>
          </a:prstGeom>
          <a:noFill/>
        </p:spPr>
        <p:txBody>
          <a:bodyPr wrap="square" rtlCol="0">
            <a:spAutoFit/>
          </a:bodyPr>
          <a:lstStyle/>
          <a:p>
            <a:r>
              <a:rPr lang="en-US" sz="1600" smtClean="0">
                <a:solidFill>
                  <a:srgbClr val="FFFF00"/>
                </a:solidFill>
              </a:rPr>
              <a:t>See Dan 7</a:t>
            </a:r>
            <a:endParaRPr lang="en-US" sz="1600">
              <a:solidFill>
                <a:srgbClr val="FFFF00"/>
              </a:solidFill>
            </a:endParaRPr>
          </a:p>
        </p:txBody>
      </p:sp>
      <p:sp>
        <p:nvSpPr>
          <p:cNvPr id="9" name="TextBox 8"/>
          <p:cNvSpPr txBox="1"/>
          <p:nvPr/>
        </p:nvSpPr>
        <p:spPr>
          <a:xfrm>
            <a:off x="6306461" y="2063186"/>
            <a:ext cx="2808312" cy="923330"/>
          </a:xfrm>
          <a:prstGeom prst="rect">
            <a:avLst/>
          </a:prstGeom>
          <a:noFill/>
        </p:spPr>
        <p:txBody>
          <a:bodyPr wrap="square" rtlCol="0">
            <a:spAutoFit/>
          </a:bodyPr>
          <a:lstStyle/>
          <a:p>
            <a:pPr marL="88900" indent="-88900">
              <a:buFont typeface="Arial" charset="0"/>
              <a:buChar char="•"/>
            </a:pPr>
            <a:r>
              <a:rPr lang="en-US" spc="120" dirty="0" smtClean="0">
                <a:solidFill>
                  <a:schemeClr val="bg1"/>
                </a:solidFill>
                <a:latin typeface="Times New Roman"/>
                <a:cs typeface="Times New Roman"/>
              </a:rPr>
              <a:t>Power (who can resist)</a:t>
            </a:r>
          </a:p>
          <a:p>
            <a:pPr marL="88900" indent="-88900">
              <a:buFont typeface="Arial" charset="0"/>
              <a:buChar char="•"/>
            </a:pPr>
            <a:r>
              <a:rPr lang="en-US" spc="120" dirty="0" smtClean="0">
                <a:solidFill>
                  <a:schemeClr val="bg1"/>
                </a:solidFill>
                <a:latin typeface="Times New Roman"/>
                <a:cs typeface="Times New Roman"/>
              </a:rPr>
              <a:t>Miraculous recovery from mortal wound</a:t>
            </a:r>
            <a:endParaRPr lang="en-US" spc="120" dirty="0" smtClean="0">
              <a:solidFill>
                <a:schemeClr val="bg1"/>
              </a:solidFill>
              <a:latin typeface="Times New Roman"/>
              <a:cs typeface="Times New Roman"/>
            </a:endParaRPr>
          </a:p>
        </p:txBody>
      </p:sp>
      <p:sp>
        <p:nvSpPr>
          <p:cNvPr id="11" name="TextBox 10"/>
          <p:cNvSpPr txBox="1"/>
          <p:nvPr/>
        </p:nvSpPr>
        <p:spPr>
          <a:xfrm>
            <a:off x="-11690" y="4660563"/>
            <a:ext cx="9135232" cy="1061829"/>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Appears Christ-like...  But his words are deceptive (Satan’s words)</a:t>
            </a:r>
          </a:p>
          <a:p>
            <a:pPr marL="342900" indent="-342900">
              <a:buFont typeface="Arial" charset="0"/>
              <a:buChar char="•"/>
            </a:pPr>
            <a:r>
              <a:rPr lang="en-US" sz="2100" spc="120" dirty="0" smtClean="0">
                <a:solidFill>
                  <a:schemeClr val="bg1"/>
                </a:solidFill>
                <a:latin typeface="Times New Roman"/>
                <a:cs typeface="Times New Roman"/>
              </a:rPr>
              <a:t>To get the people of the world to worship the ruler of the world</a:t>
            </a:r>
          </a:p>
          <a:p>
            <a:pPr marL="342900" indent="-342900">
              <a:buFont typeface="Arial" charset="0"/>
              <a:buChar char="•"/>
            </a:pPr>
            <a:r>
              <a:rPr lang="en-US" sz="2100" spc="120" dirty="0" smtClean="0">
                <a:solidFill>
                  <a:schemeClr val="bg1"/>
                </a:solidFill>
                <a:latin typeface="Times New Roman"/>
                <a:cs typeface="Times New Roman"/>
              </a:rPr>
              <a:t>Signs and wonders performed by the power of the occult</a:t>
            </a:r>
            <a:endParaRPr lang="en-US" sz="21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35501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2" grpId="0"/>
      <p:bldP spid="9" grpId="0" uiExpand="1" build="p"/>
      <p:bldP spid="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69" y="0"/>
            <a:ext cx="9114773" cy="523220"/>
          </a:xfrm>
          <a:prstGeom prst="rect">
            <a:avLst/>
          </a:prstGeom>
        </p:spPr>
        <p:txBody>
          <a:bodyPr wrap="square">
            <a:spAutoFit/>
          </a:bodyPr>
          <a:lstStyle/>
          <a:p>
            <a:pPr marL="7938"/>
            <a:r>
              <a:rPr lang="en-US" sz="2800" dirty="0">
                <a:solidFill>
                  <a:srgbClr val="FFFF00"/>
                </a:solidFill>
                <a:latin typeface="Times New Roman" charset="0"/>
                <a:ea typeface="Times New Roman" charset="0"/>
                <a:cs typeface="Times New Roman" charset="0"/>
              </a:rPr>
              <a:t>The first beast - Antichrist</a:t>
            </a:r>
            <a:endParaRPr lang="en-US" sz="2800" dirty="0">
              <a:solidFill>
                <a:srgbClr val="FFFF00"/>
              </a:solidFill>
              <a:latin typeface="Times New Roman" charset="0"/>
              <a:ea typeface="Times New Roman" charset="0"/>
              <a:cs typeface="Times New Roman" charset="0"/>
            </a:endParaRPr>
          </a:p>
        </p:txBody>
      </p:sp>
      <p:sp>
        <p:nvSpPr>
          <p:cNvPr id="7" name="Rectangle 6"/>
          <p:cNvSpPr/>
          <p:nvPr/>
        </p:nvSpPr>
        <p:spPr>
          <a:xfrm>
            <a:off x="-35094" y="2330282"/>
            <a:ext cx="9114773" cy="523220"/>
          </a:xfrm>
          <a:prstGeom prst="rect">
            <a:avLst/>
          </a:prstGeom>
        </p:spPr>
        <p:txBody>
          <a:bodyPr wrap="square">
            <a:spAutoFit/>
          </a:bodyPr>
          <a:lstStyle/>
          <a:p>
            <a:pPr marL="7938"/>
            <a:r>
              <a:rPr lang="en-US" sz="2800" dirty="0" smtClean="0">
                <a:solidFill>
                  <a:srgbClr val="FFFF00"/>
                </a:solidFill>
                <a:latin typeface="Times New Roman" charset="0"/>
                <a:ea typeface="Times New Roman" charset="0"/>
                <a:cs typeface="Times New Roman" charset="0"/>
              </a:rPr>
              <a:t>The second beast </a:t>
            </a:r>
            <a:r>
              <a:rPr lang="mr-IN" sz="2800" dirty="0" smtClean="0">
                <a:solidFill>
                  <a:srgbClr val="FFFF00"/>
                </a:solidFill>
                <a:latin typeface="Times New Roman" charset="0"/>
                <a:ea typeface="Times New Roman" charset="0"/>
                <a:cs typeface="Times New Roman" charset="0"/>
              </a:rPr>
              <a:t>–</a:t>
            </a:r>
            <a:r>
              <a:rPr lang="en-US" sz="2800" dirty="0" smtClean="0">
                <a:solidFill>
                  <a:srgbClr val="FFFF00"/>
                </a:solidFill>
                <a:latin typeface="Times New Roman" charset="0"/>
                <a:ea typeface="Times New Roman" charset="0"/>
                <a:cs typeface="Times New Roman" charset="0"/>
              </a:rPr>
              <a:t> The False Prophet</a:t>
            </a:r>
            <a:endParaRPr lang="en-US" dirty="0">
              <a:solidFill>
                <a:schemeClr val="bg1"/>
              </a:solidFill>
            </a:endParaRPr>
          </a:p>
        </p:txBody>
      </p:sp>
      <p:sp>
        <p:nvSpPr>
          <p:cNvPr id="8" name="TextBox 7"/>
          <p:cNvSpPr txBox="1"/>
          <p:nvPr/>
        </p:nvSpPr>
        <p:spPr>
          <a:xfrm>
            <a:off x="8768" y="409228"/>
            <a:ext cx="9135232" cy="2031325"/>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An empire or ruler who rules the world by his great power</a:t>
            </a:r>
          </a:p>
          <a:p>
            <a:pPr marL="342900" indent="-342900">
              <a:buFont typeface="Arial" charset="0"/>
              <a:buChar char="•"/>
            </a:pPr>
            <a:r>
              <a:rPr lang="en-US" sz="2100" spc="120" dirty="0" smtClean="0">
                <a:solidFill>
                  <a:schemeClr val="bg1"/>
                </a:solidFill>
                <a:latin typeface="Times New Roman"/>
                <a:cs typeface="Times New Roman"/>
              </a:rPr>
              <a:t>Blasphemes God and makes war on Christians</a:t>
            </a:r>
          </a:p>
          <a:p>
            <a:pPr marL="342900" indent="-342900">
              <a:buFont typeface="Arial" charset="0"/>
              <a:buChar char="•"/>
            </a:pPr>
            <a:r>
              <a:rPr lang="en-US" sz="2100" spc="120" dirty="0" smtClean="0">
                <a:solidFill>
                  <a:schemeClr val="bg1"/>
                </a:solidFill>
                <a:latin typeface="Times New Roman"/>
                <a:cs typeface="Times New Roman"/>
              </a:rPr>
              <a:t>People marvel because it/he was near dead but miraculously recovered</a:t>
            </a:r>
          </a:p>
          <a:p>
            <a:pPr marL="342900" indent="-342900">
              <a:buFont typeface="Arial" charset="0"/>
              <a:buChar char="•"/>
            </a:pPr>
            <a:r>
              <a:rPr lang="en-US" sz="2100" spc="120" dirty="0" smtClean="0">
                <a:solidFill>
                  <a:schemeClr val="bg1"/>
                </a:solidFill>
                <a:latin typeface="Times New Roman"/>
                <a:cs typeface="Times New Roman"/>
              </a:rPr>
              <a:t>Worshipped by the people of the world</a:t>
            </a:r>
          </a:p>
          <a:p>
            <a:pPr marL="342900" indent="-342900">
              <a:buFont typeface="Arial" charset="0"/>
              <a:buChar char="•"/>
            </a:pPr>
            <a:r>
              <a:rPr lang="en-US" sz="2100" spc="120" dirty="0" smtClean="0">
                <a:solidFill>
                  <a:schemeClr val="bg1"/>
                </a:solidFill>
                <a:latin typeface="Times New Roman"/>
                <a:cs typeface="Times New Roman"/>
              </a:rPr>
              <a:t>God allows this.  God has not lost control</a:t>
            </a:r>
          </a:p>
          <a:p>
            <a:pPr marL="342900" indent="-342900">
              <a:buFont typeface="Arial" charset="0"/>
              <a:buChar char="•"/>
            </a:pPr>
            <a:r>
              <a:rPr lang="en-US" sz="2100" spc="120" dirty="0" smtClean="0">
                <a:solidFill>
                  <a:schemeClr val="bg1"/>
                </a:solidFill>
                <a:latin typeface="Times New Roman"/>
                <a:cs typeface="Times New Roman"/>
              </a:rPr>
              <a:t>Christians will not worship the antichrist.  Nor will they fight back.</a:t>
            </a:r>
            <a:endParaRPr lang="en-US" sz="2100" spc="120" dirty="0" smtClean="0">
              <a:solidFill>
                <a:schemeClr val="bg1"/>
              </a:solidFill>
              <a:latin typeface="Times New Roman"/>
              <a:cs typeface="Times New Roman"/>
            </a:endParaRPr>
          </a:p>
        </p:txBody>
      </p:sp>
      <p:sp>
        <p:nvSpPr>
          <p:cNvPr id="11" name="TextBox 10"/>
          <p:cNvSpPr txBox="1"/>
          <p:nvPr/>
        </p:nvSpPr>
        <p:spPr>
          <a:xfrm>
            <a:off x="8768" y="2713484"/>
            <a:ext cx="9135232" cy="1708160"/>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Appears Christ-like...  But his words are deceptive (Satan’s words)</a:t>
            </a:r>
          </a:p>
          <a:p>
            <a:pPr marL="342900" indent="-342900">
              <a:buFont typeface="Arial" charset="0"/>
              <a:buChar char="•"/>
            </a:pPr>
            <a:r>
              <a:rPr lang="en-US" sz="2100" spc="120" dirty="0" smtClean="0">
                <a:solidFill>
                  <a:schemeClr val="bg1"/>
                </a:solidFill>
                <a:latin typeface="Times New Roman"/>
                <a:cs typeface="Times New Roman"/>
              </a:rPr>
              <a:t>To get the people of the world to worship the ruler of the world</a:t>
            </a:r>
          </a:p>
          <a:p>
            <a:pPr marL="342900" indent="-342900">
              <a:buFont typeface="Arial" charset="0"/>
              <a:buChar char="•"/>
            </a:pPr>
            <a:r>
              <a:rPr lang="en-US" sz="2100" spc="120" dirty="0" smtClean="0">
                <a:solidFill>
                  <a:schemeClr val="bg1"/>
                </a:solidFill>
                <a:latin typeface="Times New Roman"/>
                <a:cs typeface="Times New Roman"/>
              </a:rPr>
              <a:t>Signs and wonders performed by the power of the occult (demonic)</a:t>
            </a:r>
          </a:p>
          <a:p>
            <a:pPr marL="342900" indent="-342900">
              <a:buFont typeface="Arial" charset="0"/>
              <a:buChar char="•"/>
            </a:pPr>
            <a:r>
              <a:rPr lang="en-US" sz="2100" spc="120" dirty="0" smtClean="0">
                <a:solidFill>
                  <a:schemeClr val="bg1"/>
                </a:solidFill>
                <a:latin typeface="Times New Roman"/>
                <a:cs typeface="Times New Roman"/>
              </a:rPr>
              <a:t>Images of Antichrist are made.  Allowed to give them breath.</a:t>
            </a:r>
          </a:p>
          <a:p>
            <a:pPr marL="342900" indent="-342900">
              <a:buFont typeface="Arial" charset="0"/>
              <a:buChar char="•"/>
            </a:pPr>
            <a:r>
              <a:rPr lang="en-US" sz="2100" spc="120" dirty="0" smtClean="0">
                <a:solidFill>
                  <a:schemeClr val="bg1"/>
                </a:solidFill>
                <a:latin typeface="Times New Roman"/>
                <a:cs typeface="Times New Roman"/>
              </a:rPr>
              <a:t>Anyone who refuses to worship the world ruler are killed</a:t>
            </a:r>
            <a:endParaRPr lang="en-US" sz="2100" spc="120" dirty="0" smtClean="0">
              <a:solidFill>
                <a:schemeClr val="bg1"/>
              </a:solidFill>
              <a:latin typeface="Times New Roman"/>
              <a:cs typeface="Times New Roman"/>
            </a:endParaRPr>
          </a:p>
        </p:txBody>
      </p:sp>
      <p:sp>
        <p:nvSpPr>
          <p:cNvPr id="3" name="TextBox 2"/>
          <p:cNvSpPr txBox="1"/>
          <p:nvPr/>
        </p:nvSpPr>
        <p:spPr>
          <a:xfrm>
            <a:off x="1691680" y="4337398"/>
            <a:ext cx="5112568" cy="646331"/>
          </a:xfrm>
          <a:prstGeom prst="rect">
            <a:avLst/>
          </a:prstGeom>
          <a:noFill/>
          <a:ln>
            <a:solidFill>
              <a:srgbClr val="FFFF00"/>
            </a:solidFill>
          </a:ln>
        </p:spPr>
        <p:txBody>
          <a:bodyPr wrap="square" rtlCol="0">
            <a:spAutoFit/>
          </a:bodyPr>
          <a:lstStyle/>
          <a:p>
            <a:r>
              <a:rPr lang="en-US" dirty="0" smtClean="0">
                <a:solidFill>
                  <a:srgbClr val="FFFF00"/>
                </a:solidFill>
              </a:rPr>
              <a:t>Those who worship antichrist are given a mark.</a:t>
            </a:r>
          </a:p>
          <a:p>
            <a:r>
              <a:rPr lang="en-US" dirty="0" smtClean="0">
                <a:solidFill>
                  <a:srgbClr val="FFFF00"/>
                </a:solidFill>
              </a:rPr>
              <a:t>Only those with the mark are able to buy &amp; sell.</a:t>
            </a:r>
            <a:endParaRPr lang="en-US" dirty="0">
              <a:solidFill>
                <a:srgbClr val="FFFF00"/>
              </a:solidFill>
            </a:endParaRPr>
          </a:p>
        </p:txBody>
      </p:sp>
      <p:sp>
        <p:nvSpPr>
          <p:cNvPr id="10" name="TextBox 9"/>
          <p:cNvSpPr txBox="1"/>
          <p:nvPr/>
        </p:nvSpPr>
        <p:spPr>
          <a:xfrm>
            <a:off x="-3700" y="4998083"/>
            <a:ext cx="9135232" cy="738664"/>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A literal mark?  (fingerprint/retinal scan/barcode/microchip)</a:t>
            </a:r>
          </a:p>
          <a:p>
            <a:pPr marL="342900" indent="-342900">
              <a:buFont typeface="Arial" charset="0"/>
              <a:buChar char="•"/>
            </a:pPr>
            <a:r>
              <a:rPr lang="en-US" sz="2100" spc="120" dirty="0" smtClean="0">
                <a:solidFill>
                  <a:schemeClr val="bg1"/>
                </a:solidFill>
                <a:latin typeface="Times New Roman"/>
                <a:cs typeface="Times New Roman"/>
              </a:rPr>
              <a:t>A symbolic mark?(Sealed by God {Holy Spirit} </a:t>
            </a:r>
            <a:r>
              <a:rPr lang="en-US" sz="2100" u="sng" spc="120" dirty="0" smtClean="0">
                <a:solidFill>
                  <a:schemeClr val="bg1"/>
                </a:solidFill>
                <a:latin typeface="Times New Roman"/>
                <a:cs typeface="Times New Roman"/>
              </a:rPr>
              <a:t>Vs</a:t>
            </a:r>
            <a:r>
              <a:rPr lang="en-US" sz="2100" spc="120" dirty="0" smtClean="0">
                <a:solidFill>
                  <a:schemeClr val="bg1"/>
                </a:solidFill>
                <a:latin typeface="Times New Roman"/>
                <a:cs typeface="Times New Roman"/>
              </a:rPr>
              <a:t> Mark of the beast)</a:t>
            </a:r>
            <a:endParaRPr lang="en-US" sz="21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95459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3" grpId="0" animBg="1"/>
      <p:bldP spid="10"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ge result for phylacteri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6643"/>
            <a:ext cx="3779912" cy="5676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2036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42645</TotalTime>
  <Words>629</Words>
  <Application>Microsoft Macintosh PowerPoint</Application>
  <PresentationFormat>On-screen Show (16:10)</PresentationFormat>
  <Paragraphs>84</Paragraphs>
  <Slides>10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Comic Sans MS</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567</cp:revision>
  <cp:lastPrinted>2017-06-15T22:38:24Z</cp:lastPrinted>
  <dcterms:created xsi:type="dcterms:W3CDTF">2016-11-04T06:28:01Z</dcterms:created>
  <dcterms:modified xsi:type="dcterms:W3CDTF">2017-06-15T22:39:27Z</dcterms:modified>
</cp:coreProperties>
</file>